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15"/>
  </p:notesMasterIdLst>
  <p:handoutMasterIdLst>
    <p:handoutMasterId r:id="rId16"/>
  </p:handoutMasterIdLst>
  <p:sldIdLst>
    <p:sldId id="261" r:id="rId5"/>
    <p:sldId id="273" r:id="rId6"/>
    <p:sldId id="280" r:id="rId7"/>
    <p:sldId id="300" r:id="rId8"/>
    <p:sldId id="306" r:id="rId9"/>
    <p:sldId id="314" r:id="rId10"/>
    <p:sldId id="315" r:id="rId11"/>
    <p:sldId id="316" r:id="rId12"/>
    <p:sldId id="308" r:id="rId13"/>
    <p:sldId id="313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67B"/>
    <a:srgbClr val="EEC621"/>
    <a:srgbClr val="EEEEEE"/>
    <a:srgbClr val="87175F"/>
    <a:srgbClr val="E58C09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4" autoAdjust="0"/>
  </p:normalViewPr>
  <p:slideViewPr>
    <p:cSldViewPr>
      <p:cViewPr varScale="1">
        <p:scale>
          <a:sx n="69" d="100"/>
          <a:sy n="69" d="100"/>
        </p:scale>
        <p:origin x="564" y="44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088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E897B8-72E6-4666-994A-F7B89199C8A8}" type="datetime1">
              <a:rPr lang="ru-RU" smtClean="0">
                <a:latin typeface="Calibri" panose="020F0502020204030204" pitchFamily="34" charset="0"/>
              </a:rPr>
              <a:t>23.07.2026</a:t>
            </a:fld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ru-RU" smtClean="0">
                <a:latin typeface="Calibri" panose="020F0502020204030204" pitchFamily="34" charset="0"/>
              </a:rPr>
              <a:t>‹#›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363A162-7406-4C22-9783-DA5D5D682FCC}" type="datetime1">
              <a:rPr lang="ru-RU" noProof="0" smtClean="0"/>
              <a:t>23.07.2026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AE5FABD-26C8-4F74-B1E3-45BC91BC9D7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5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9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Сине-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Оранж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Светло-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Участок_синего_треугольника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, содержимое и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, содержимое и изображение_белая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, содержимое и горизонталь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овинное изображение, заголовок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Номер слайда 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Номер слайда 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овинное изображение, несколько изображений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зображение целиком с верхней полос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Номер слайда 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Номер слайда 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7" name="Номер слайда 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Объект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Номер слайда 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значок, содержимое,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2340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5675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79011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ковой участок заголовка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1</a:t>
            </a:r>
          </a:p>
        </p:txBody>
      </p:sp>
      <p:sp>
        <p:nvSpPr>
          <p:cNvPr id="30" name="Рисунок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2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3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ДОБАВЬТЕ ТЕКСТ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Рисунок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Рисунок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3" name="Рисунок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Организационная диаграмм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_Организационная диаграмма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Рисунок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Текст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4" name="Рисунок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7" name="Рисунок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синий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оранжевый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подзаголовок-выделение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ultimedi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C641AE-C617-5657-9C84-DC9EDD702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1239"/>
            <a:ext cx="1157003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6160" y="285293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www.multimedia-journal.ru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D95D6D-943A-CFFB-CCB9-7FBE87A6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315416"/>
            <a:ext cx="12216680" cy="7488832"/>
          </a:xfrm>
          <a:prstGeom prst="rect">
            <a:avLst/>
          </a:prstGeom>
        </p:spPr>
      </p:pic>
      <p:sp>
        <p:nvSpPr>
          <p:cNvPr id="9" name="Объект 12">
            <a:extLst>
              <a:ext uri="{FF2B5EF4-FFF2-40B4-BE49-F238E27FC236}">
                <a16:creationId xmlns:a16="http://schemas.microsoft.com/office/drawing/2014/main" id="{5F307770-38D8-49CA-BFD0-64F78C89348C}"/>
              </a:ext>
            </a:extLst>
          </p:cNvPr>
          <p:cNvSpPr txBox="1">
            <a:spLocks/>
          </p:cNvSpPr>
          <p:nvPr/>
        </p:nvSpPr>
        <p:spPr>
          <a:xfrm>
            <a:off x="983432" y="2613518"/>
            <a:ext cx="3261359" cy="25146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195CAA-9EDA-1B3B-CC28-DF3E93D390D4}"/>
              </a:ext>
            </a:extLst>
          </p:cNvPr>
          <p:cNvSpPr/>
          <p:nvPr/>
        </p:nvSpPr>
        <p:spPr>
          <a:xfrm>
            <a:off x="600983" y="5949280"/>
            <a:ext cx="4796314" cy="11950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0B890-A746-75CD-E198-7B3F5D3EB4F9}"/>
              </a:ext>
            </a:extLst>
          </p:cNvPr>
          <p:cNvSpPr txBox="1"/>
          <p:nvPr/>
        </p:nvSpPr>
        <p:spPr>
          <a:xfrm>
            <a:off x="479376" y="620688"/>
            <a:ext cx="676875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/>
              <a:t>Присоединяйтесь к нам!</a:t>
            </a:r>
          </a:p>
          <a:p>
            <a:endParaRPr lang="ru-RU" sz="4000" dirty="0"/>
          </a:p>
          <a:p>
            <a:r>
              <a:rPr lang="ru-RU" sz="2800" dirty="0"/>
              <a:t>Вместе мы откроем</a:t>
            </a:r>
          </a:p>
          <a:p>
            <a:r>
              <a:rPr lang="ru-RU" sz="2800" dirty="0"/>
              <a:t>удивительный мир</a:t>
            </a:r>
          </a:p>
          <a:p>
            <a:r>
              <a:rPr lang="ru-RU" sz="2800" dirty="0"/>
              <a:t>внутри каждого из вас!</a:t>
            </a:r>
          </a:p>
          <a:p>
            <a:pPr algn="ctr"/>
            <a:endParaRPr lang="ru-RU" sz="4000" dirty="0"/>
          </a:p>
          <a:p>
            <a:pPr algn="ctr"/>
            <a:endParaRPr lang="ru-RU" sz="4000" dirty="0"/>
          </a:p>
          <a:p>
            <a:pPr algn="ctr"/>
            <a:endParaRPr lang="ru-RU" sz="4000" dirty="0"/>
          </a:p>
          <a:p>
            <a:pPr algn="ctr"/>
            <a:endParaRPr lang="en-US" sz="4000" dirty="0"/>
          </a:p>
          <a:p>
            <a:pPr algn="ctr"/>
            <a:endParaRPr lang="ru-RU" sz="4000" dirty="0"/>
          </a:p>
          <a:p>
            <a:r>
              <a:rPr lang="en-US" sz="4000" b="1" dirty="0">
                <a:solidFill>
                  <a:schemeClr val="bg1"/>
                </a:solidFill>
              </a:rPr>
              <a:t>  </a:t>
            </a:r>
            <a:r>
              <a:rPr lang="ru-RU" sz="4000" b="1" dirty="0">
                <a:solidFill>
                  <a:schemeClr val="bg1"/>
                </a:solidFill>
              </a:rPr>
              <a:t>+7 926 342-07-36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ABB5D4-1B9B-86CE-2C19-7A425031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501008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6B9E3B-BC6E-C321-89E8-5FBF5B0C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0"/>
            <a:ext cx="6338377" cy="685800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9794304" cy="1427966"/>
          </a:xfrm>
        </p:spPr>
        <p:txBody>
          <a:bodyPr rtlCol="0">
            <a:normAutofit/>
          </a:bodyPr>
          <a:lstStyle/>
          <a:p>
            <a:pPr rtl="0"/>
            <a:r>
              <a:rPr lang="ru-RU" sz="5400" noProof="1"/>
              <a:t>О </a:t>
            </a:r>
            <a:r>
              <a:rPr lang="ru-RU" sz="5400" noProof="1" smtClean="0"/>
              <a:t>ЖУРНАЛЕ </a:t>
            </a:r>
            <a:r>
              <a:rPr lang="en-US" sz="5400" noProof="1" smtClean="0"/>
              <a:t/>
            </a:r>
            <a:br>
              <a:rPr lang="en-US" sz="5400" noProof="1" smtClean="0"/>
            </a:br>
            <a:r>
              <a:rPr lang="en-US" sz="2700" u="sng" noProof="1" smtClean="0">
                <a:hlinkClick r:id="rId4"/>
              </a:rPr>
              <a:t>www.multimedia</a:t>
            </a:r>
            <a:r>
              <a:rPr lang="en-US" sz="2700" u="sng" noProof="1" smtClean="0"/>
              <a:t> </a:t>
            </a:r>
            <a:r>
              <a:rPr lang="en-US" sz="2700" u="sng" noProof="1" smtClean="0">
                <a:solidFill>
                  <a:srgbClr val="0070C0"/>
                </a:solidFill>
              </a:rPr>
              <a:t>– journal.ru</a:t>
            </a:r>
            <a:endParaRPr lang="ru-RU" sz="2700" u="sng" noProof="1">
              <a:solidFill>
                <a:srgbClr val="0070C0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616607"/>
            <a:ext cx="7536160" cy="372234"/>
          </a:xfrm>
        </p:spPr>
        <p:txBody>
          <a:bodyPr rtlCol="0"/>
          <a:lstStyle/>
          <a:p>
            <a:pPr rtl="0"/>
            <a:r>
              <a:rPr lang="en-US" i="1" noProof="1"/>
              <a:t>Viam supervadet vadens</a:t>
            </a:r>
            <a:r>
              <a:rPr lang="ru-RU" i="1" noProof="1"/>
              <a:t> - (Дорогу осилит идущий)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D7EEA56-FACA-B20E-7A56-416827CD70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336" y="2060848"/>
            <a:ext cx="6480720" cy="4686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latin typeface="Aptos" panose="020B0004020202020204" pitchFamily="34" charset="0"/>
                <a:cs typeface="Teko SemiBold" panose="02000000000000000000" pitchFamily="2" charset="0"/>
              </a:rPr>
              <a:t>ER </a:t>
            </a:r>
            <a:r>
              <a:rPr lang="ru-RU" sz="2200" b="1" dirty="0" err="1">
                <a:latin typeface="Aptos" panose="020B0004020202020204" pitchFamily="34" charset="0"/>
                <a:cs typeface="Teko SemiBold" panose="02000000000000000000" pitchFamily="2" charset="0"/>
              </a:rPr>
              <a:t>multimedia</a:t>
            </a:r>
            <a:r>
              <a:rPr lang="ru-RU" sz="2200" b="1" dirty="0">
                <a:latin typeface="Aptos" panose="020B0004020202020204" pitchFamily="34" charset="0"/>
                <a:cs typeface="Teko SemiBold" panose="02000000000000000000" pitchFamily="2" charset="0"/>
              </a:rPr>
              <a:t> </a:t>
            </a:r>
            <a:r>
              <a:rPr lang="ru-RU" sz="2200" b="1" dirty="0" err="1">
                <a:latin typeface="Aptos" panose="020B0004020202020204" pitchFamily="34" charset="0"/>
                <a:cs typeface="Teko SemiBold" panose="02000000000000000000" pitchFamily="2" charset="0"/>
              </a:rPr>
              <a:t>journal</a:t>
            </a:r>
            <a:r>
              <a:rPr lang="ru-RU" sz="2200" b="1" dirty="0">
                <a:latin typeface="Aptos" panose="020B0004020202020204" pitchFamily="34" charset="0"/>
                <a:cs typeface="Teko SemiBold" panose="02000000000000000000" pitchFamily="2" charset="0"/>
              </a:rPr>
              <a:t> </a:t>
            </a:r>
            <a:r>
              <a:rPr lang="ru-RU" sz="2200" dirty="0">
                <a:latin typeface="Univers Condensed" panose="020B0506020202050204" pitchFamily="34" charset="0"/>
              </a:rPr>
              <a:t>— </a:t>
            </a:r>
            <a:r>
              <a:rPr lang="ru-RU" sz="2200" dirty="0">
                <a:cs typeface="Calibri" panose="020F0502020204030204" pitchFamily="34" charset="0"/>
              </a:rPr>
              <a:t>новый журнал, посвященный исследованию многогранности человеческой натуры. Мы предлагаем читателям </a:t>
            </a:r>
            <a:r>
              <a:rPr lang="ru-RU" sz="2200" dirty="0" smtClean="0">
                <a:cs typeface="Calibri" panose="020F0502020204030204" pitchFamily="34" charset="0"/>
              </a:rPr>
              <a:t>разобраться в новых технологиях, новинках медицины, культуры, психологии, моды. А раздел </a:t>
            </a:r>
            <a:r>
              <a:rPr lang="en-US" sz="2200" dirty="0" smtClean="0">
                <a:cs typeface="Calibri" panose="020F0502020204030204" pitchFamily="34" charset="0"/>
              </a:rPr>
              <a:t>mini trip </a:t>
            </a:r>
            <a:r>
              <a:rPr lang="ru-RU" sz="2200" dirty="0" smtClean="0">
                <a:cs typeface="Calibri" panose="020F0502020204030204" pitchFamily="34" charset="0"/>
              </a:rPr>
              <a:t>готов предложить вам </a:t>
            </a:r>
            <a:r>
              <a:rPr lang="ru-RU" sz="2200" dirty="0">
                <a:cs typeface="Calibri" panose="020F0502020204030204" pitchFamily="34" charset="0"/>
              </a:rPr>
              <a:t>путешествие </a:t>
            </a:r>
            <a:r>
              <a:rPr lang="ru-RU" sz="2200" dirty="0" smtClean="0">
                <a:cs typeface="Calibri" panose="020F0502020204030204" pitchFamily="34" charset="0"/>
              </a:rPr>
              <a:t>под ключ по регионам нашей страны и не только. На страничке «</a:t>
            </a:r>
            <a:r>
              <a:rPr lang="ru-RU" sz="2200" dirty="0" err="1" smtClean="0">
                <a:cs typeface="Calibri" panose="020F0502020204030204" pitchFamily="34" charset="0"/>
              </a:rPr>
              <a:t>Ай,как</a:t>
            </a:r>
            <a:r>
              <a:rPr lang="ru-RU" sz="2200" dirty="0" smtClean="0">
                <a:cs typeface="Calibri" panose="020F0502020204030204" pitchFamily="34" charset="0"/>
              </a:rPr>
              <a:t> вкусно», вас ожидают блюда из разных уголков мира. Плюс </a:t>
            </a:r>
            <a:r>
              <a:rPr lang="ru-RU" sz="2200" dirty="0">
                <a:cs typeface="Calibri" panose="020F0502020204030204" pitchFamily="34" charset="0"/>
              </a:rPr>
              <a:t>к этому, мы соберем интересные статьи и интервью, вдохновляющие картины и изображения, которые должны мотивировать вас к глубокому </a:t>
            </a:r>
            <a:r>
              <a:rPr lang="ru-RU" sz="2200" dirty="0" smtClean="0">
                <a:cs typeface="Calibri" panose="020F0502020204030204" pitchFamily="34" charset="0"/>
              </a:rPr>
              <a:t>вздоху удовольствия  </a:t>
            </a:r>
            <a:r>
              <a:rPr lang="ru-RU" sz="2200" dirty="0">
                <a:cs typeface="Calibri" panose="020F0502020204030204" pitchFamily="34" charset="0"/>
              </a:rPr>
              <a:t>и появлению минутки </a:t>
            </a:r>
            <a:r>
              <a:rPr lang="ru-RU" sz="2200" dirty="0" smtClean="0">
                <a:cs typeface="Calibri" panose="020F0502020204030204" pitchFamily="34" charset="0"/>
              </a:rPr>
              <a:t>блаженства на лице. </a:t>
            </a:r>
            <a:endParaRPr lang="ru-RU" sz="2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62D9C1-10C1-1FAC-ADA4-04931D8E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752" y="-387424"/>
            <a:ext cx="12880751" cy="7245423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49" y="4773828"/>
            <a:ext cx="5004771" cy="196754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6300" noProof="1">
                <a:solidFill>
                  <a:schemeClr val="bg1"/>
                </a:solidFill>
              </a:rPr>
              <a:t>ОСНОВНАЯ КОНЦЕПЦИЯ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ln>
            <a:solidFill>
              <a:srgbClr val="43467B"/>
            </a:solidFill>
          </a:ln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680176" y="2492896"/>
            <a:ext cx="3672408" cy="3312368"/>
          </a:xfrm>
        </p:spPr>
        <p:txBody>
          <a:bodyPr rtlCol="0">
            <a:noAutofit/>
          </a:bodyPr>
          <a:lstStyle/>
          <a:p>
            <a:pPr rtl="0"/>
            <a:r>
              <a:rPr lang="ru-RU" sz="2000" b="1" i="1" noProof="1">
                <a:solidFill>
                  <a:schemeClr val="tx2">
                    <a:lumMod val="75000"/>
                  </a:schemeClr>
                </a:solidFill>
              </a:rPr>
              <a:t>Каждый человек уникален</a:t>
            </a:r>
            <a:endParaRPr lang="en-US" sz="2000" b="1" i="1" noProof="1">
              <a:solidFill>
                <a:schemeClr val="tx2">
                  <a:lumMod val="75000"/>
                </a:schemeClr>
              </a:solidFill>
            </a:endParaRPr>
          </a:p>
          <a:p>
            <a:pPr rtl="0"/>
            <a:r>
              <a:rPr lang="ru-RU" sz="2000" b="1" i="1" noProof="1">
                <a:solidFill>
                  <a:schemeClr val="tx2">
                    <a:lumMod val="75000"/>
                  </a:schemeClr>
                </a:solidFill>
              </a:rPr>
              <a:t>и обладает множеством путей развития. Наша цель — показать разнообразие жизненных траекторий, вдохновляя читателей находить собственные цели</a:t>
            </a:r>
            <a:endParaRPr lang="en-US" sz="2000" b="1" i="1" noProof="1">
              <a:solidFill>
                <a:schemeClr val="tx2">
                  <a:lumMod val="75000"/>
                </a:schemeClr>
              </a:solidFill>
            </a:endParaRPr>
          </a:p>
          <a:p>
            <a:pPr rtl="0"/>
            <a:r>
              <a:rPr lang="ru-RU" sz="2000" b="1" i="1" noProof="1">
                <a:solidFill>
                  <a:schemeClr val="tx2">
                    <a:lumMod val="75000"/>
                  </a:schemeClr>
                </a:solidFill>
              </a:rPr>
              <a:t>и следовать своим убеждениям, не сворачивая</a:t>
            </a:r>
            <a:endParaRPr lang="en-US" sz="2000" b="1" i="1" noProof="1">
              <a:solidFill>
                <a:schemeClr val="tx2">
                  <a:lumMod val="75000"/>
                </a:schemeClr>
              </a:solidFill>
            </a:endParaRPr>
          </a:p>
          <a:p>
            <a:pPr rtl="0"/>
            <a:r>
              <a:rPr lang="ru-RU" sz="2000" b="1" i="1" noProof="1">
                <a:solidFill>
                  <a:schemeClr val="tx2">
                    <a:lumMod val="75000"/>
                  </a:schemeClr>
                </a:solidFill>
              </a:rPr>
              <a:t>со своего пути.</a:t>
            </a:r>
          </a:p>
        </p:txBody>
      </p:sp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360" y="3143733"/>
            <a:ext cx="4312844" cy="501291"/>
          </a:xfrm>
        </p:spPr>
        <p:txBody>
          <a:bodyPr rtlCol="0"/>
          <a:lstStyle/>
          <a:p>
            <a:pPr algn="ctr" rtl="0"/>
            <a:r>
              <a:rPr lang="ru-RU" sz="2800" b="1" noProof="1"/>
              <a:t>ЧТО ДВИЖЕТ</a:t>
            </a:r>
            <a:r>
              <a:rPr lang="ru-RU" sz="2400" b="1" noProof="1"/>
              <a:t> </a:t>
            </a:r>
            <a:r>
              <a:rPr lang="ru-RU" sz="2800" b="1" noProof="1"/>
              <a:t>НАМИ</a:t>
            </a:r>
            <a:r>
              <a:rPr lang="ru-RU" sz="2400" b="1" noProof="1"/>
              <a:t>?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2BE63BA8-EAF4-4B88-8D23-BEF6AA60CC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336" y="1772816"/>
            <a:ext cx="4015686" cy="717315"/>
          </a:xfrm>
        </p:spPr>
        <p:txBody>
          <a:bodyPr rtlCol="0"/>
          <a:lstStyle/>
          <a:p>
            <a:pPr rtl="0"/>
            <a:r>
              <a:rPr lang="ru-RU" sz="4400" noProof="1"/>
              <a:t>МОТИВАЦИЯ </a:t>
            </a:r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2F8BDB9A-6E49-4052-924A-83FDD2B0A48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67408" y="2348880"/>
            <a:ext cx="5774859" cy="973111"/>
          </a:xfrm>
        </p:spPr>
        <p:txBody>
          <a:bodyPr rtlCol="0"/>
          <a:lstStyle/>
          <a:p>
            <a:pPr rtl="0"/>
            <a:r>
              <a:rPr lang="ru-RU" sz="2800" b="1" noProof="1">
                <a:solidFill>
                  <a:schemeClr val="accent6">
                    <a:lumMod val="40000"/>
                    <a:lumOff val="60000"/>
                  </a:schemeClr>
                </a:solidFill>
              </a:rPr>
              <a:t>КАК ДОСТИЧЬ ЦЕЛИ?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34818BA8-E954-4497-B8B9-B67D92F603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23592" y="1772816"/>
            <a:ext cx="3888432" cy="647652"/>
          </a:xfrm>
        </p:spPr>
        <p:txBody>
          <a:bodyPr rtlCol="0"/>
          <a:lstStyle/>
          <a:p>
            <a:pPr rtl="0"/>
            <a:r>
              <a:rPr lang="ru-RU" sz="4800" noProof="1"/>
              <a:t>УСПЕХ</a:t>
            </a:r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38AA8C13-AFD3-4C46-AEA7-67BEBF73986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67408" y="4293096"/>
            <a:ext cx="6480720" cy="2917153"/>
          </a:xfrm>
        </p:spPr>
        <p:txBody>
          <a:bodyPr rtlCol="0"/>
          <a:lstStyle/>
          <a:p>
            <a:pPr rtl="0"/>
            <a:r>
              <a:rPr lang="ru-RU" sz="2800" b="1" noProof="1">
                <a:solidFill>
                  <a:srgbClr val="7030A0"/>
                </a:solidFill>
              </a:rPr>
              <a:t>Какие уроки извлекаем из неудач?</a:t>
            </a:r>
            <a:r>
              <a:rPr lang="ru-RU" sz="2800" b="1" noProof="1">
                <a:solidFill>
                  <a:srgbClr val="0070C0"/>
                </a:solidFill>
              </a:rPr>
              <a:t>          </a:t>
            </a:r>
          </a:p>
          <a:p>
            <a:pPr rtl="0"/>
            <a:r>
              <a:rPr lang="ru-RU" sz="2800" b="1" noProof="1">
                <a:solidFill>
                  <a:srgbClr val="0070C0"/>
                </a:solidFill>
              </a:rPr>
              <a:t>КТО МЫ ТАКИЕ НА САМОМ ДЕЛЕ?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105FAE-96F0-43A6-B386-AAE4E62C6E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8857" y="4149500"/>
            <a:ext cx="7159351" cy="647652"/>
          </a:xfrm>
        </p:spPr>
        <p:txBody>
          <a:bodyPr rtlCol="0"/>
          <a:lstStyle/>
          <a:p>
            <a:pPr algn="l" rtl="0"/>
            <a:r>
              <a:rPr lang="ru-RU" sz="3600" noProof="1">
                <a:solidFill>
                  <a:schemeClr val="bg1">
                    <a:lumMod val="65000"/>
                  </a:schemeClr>
                </a:solidFill>
              </a:rPr>
              <a:t>ПАДЕНИЯ</a:t>
            </a:r>
            <a:r>
              <a:rPr lang="ru-RU" sz="4400" noProof="1"/>
              <a:t>     </a:t>
            </a:r>
          </a:p>
          <a:p>
            <a:pPr algn="l" rtl="0"/>
            <a:r>
              <a:rPr lang="ru-RU" sz="4400" noProof="1">
                <a:solidFill>
                  <a:srgbClr val="92D050"/>
                </a:solidFill>
              </a:rPr>
              <a:t>САМОПОЗНАНИЕ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59E1D7-ADFD-DB9A-1875-2EB572378057}"/>
              </a:ext>
            </a:extLst>
          </p:cNvPr>
          <p:cNvSpPr/>
          <p:nvPr/>
        </p:nvSpPr>
        <p:spPr>
          <a:xfrm>
            <a:off x="360402" y="-462580"/>
            <a:ext cx="4943510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55830"/>
            <a:ext cx="10587920" cy="901312"/>
          </a:xfrm>
        </p:spPr>
        <p:txBody>
          <a:bodyPr rtlCol="0" anchor="t">
            <a:normAutofit/>
          </a:bodyPr>
          <a:lstStyle/>
          <a:p>
            <a:pPr rtl="0"/>
            <a:r>
              <a:rPr lang="ru-RU" noProof="1">
                <a:solidFill>
                  <a:schemeClr val="bg1"/>
                </a:solidFill>
              </a:rPr>
              <a:t>КЛЮЧЕВЫЕ ТЕМЫ: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998B6B-9B7D-F1D3-2DA6-5682CB19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53" y="-747464"/>
            <a:ext cx="5484583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Текст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" y="0"/>
            <a:ext cx="4511825" cy="6858000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4" name="Подзаголовок 43">
            <a:extLst>
              <a:ext uri="{FF2B5EF4-FFF2-40B4-BE49-F238E27FC236}">
                <a16:creationId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9976" y="1628800"/>
            <a:ext cx="5688632" cy="5328592"/>
          </a:xfrm>
        </p:spPr>
        <p:txBody>
          <a:bodyPr rtlCol="0">
            <a:normAutofit/>
          </a:bodyPr>
          <a:lstStyle/>
          <a:p>
            <a:pPr rtl="0"/>
            <a:r>
              <a:rPr lang="ru-RU" sz="3600" b="1" noProof="1">
                <a:solidFill>
                  <a:schemeClr val="tx1"/>
                </a:solidFill>
              </a:rPr>
              <a:t>Журнал рассчитан на широкую аудиторию:</a:t>
            </a:r>
          </a:p>
          <a:p>
            <a:pPr rtl="0"/>
            <a:endParaRPr lang="ru-RU" sz="2400" b="1" i="1" noProof="1">
              <a:solidFill>
                <a:schemeClr val="tx1"/>
              </a:solidFill>
            </a:endParaRPr>
          </a:p>
          <a:p>
            <a:pPr rtl="0"/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ru-RU" sz="2000" i="1" dirty="0" smtClean="0">
                <a:solidFill>
                  <a:srgbClr val="333333"/>
                </a:solidFill>
                <a:effectLst/>
                <a:latin typeface="YS Text"/>
              </a:rPr>
              <a:t>Состоявшихся л</a:t>
            </a:r>
            <a:r>
              <a:rPr lang="ru-RU" sz="2000" i="1" noProof="1" smtClean="0">
                <a:solidFill>
                  <a:schemeClr val="tx1"/>
                </a:solidFill>
              </a:rPr>
              <a:t>юдей</a:t>
            </a:r>
            <a:r>
              <a:rPr lang="ru-RU" sz="2000" i="1" noProof="1">
                <a:solidFill>
                  <a:schemeClr val="tx1"/>
                </a:solidFill>
              </a:rPr>
              <a:t> </a:t>
            </a:r>
            <a:r>
              <a:rPr lang="ru-RU" sz="2000" i="1" noProof="1" smtClean="0">
                <a:solidFill>
                  <a:schemeClr val="tx1"/>
                </a:solidFill>
              </a:rPr>
              <a:t>27-55 лет и более</a:t>
            </a:r>
            <a:br>
              <a:rPr lang="ru-RU" sz="2000" i="1" noProof="1" smtClean="0">
                <a:solidFill>
                  <a:schemeClr val="tx1"/>
                </a:solidFill>
              </a:rPr>
            </a:br>
            <a:r>
              <a:rPr lang="ru-RU" sz="2000" i="1" noProof="1" smtClean="0">
                <a:solidFill>
                  <a:schemeClr val="tx1"/>
                </a:solidFill>
              </a:rPr>
              <a:t>, </a:t>
            </a:r>
            <a:r>
              <a:rPr lang="ru-RU" sz="2000" i="1" noProof="1">
                <a:solidFill>
                  <a:schemeClr val="tx1"/>
                </a:solidFill>
              </a:rPr>
              <a:t>стремящихся к личностному </a:t>
            </a:r>
            <a:r>
              <a:rPr lang="ru-RU" sz="2000" i="1" noProof="1" smtClean="0">
                <a:solidFill>
                  <a:schemeClr val="tx1"/>
                </a:solidFill>
              </a:rPr>
              <a:t>росту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000" i="1" noProof="1" smtClean="0">
                <a:solidFill>
                  <a:schemeClr val="tx1"/>
                </a:solidFill>
              </a:rPr>
              <a:t>Женщины- 60%, мужчины -38%</a:t>
            </a:r>
            <a:endParaRPr lang="ru-RU" sz="2000" i="1" noProof="1">
              <a:solidFill>
                <a:schemeClr val="tx1"/>
              </a:solidFill>
            </a:endParaRPr>
          </a:p>
          <a:p>
            <a:pPr rtl="0"/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000" b="1" i="0" dirty="0" smtClean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ru-RU" sz="2000" i="1" noProof="1" smtClean="0">
                <a:solidFill>
                  <a:schemeClr val="tx1"/>
                </a:solidFill>
              </a:rPr>
              <a:t>Любители активного и технологичного образа жизни</a:t>
            </a:r>
            <a:endParaRPr lang="ru-RU" sz="2000" i="1" noProof="1">
              <a:solidFill>
                <a:schemeClr val="tx1"/>
              </a:solidFill>
            </a:endParaRPr>
          </a:p>
          <a:p>
            <a:pPr rtl="0"/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ru-RU" sz="2000" i="1" noProof="1">
                <a:solidFill>
                  <a:schemeClr val="tx1"/>
                </a:solidFill>
              </a:rPr>
              <a:t>Творческих профессионалов, </a:t>
            </a:r>
            <a:r>
              <a:rPr lang="ru-RU" sz="2000" i="1" noProof="1" smtClean="0">
                <a:solidFill>
                  <a:schemeClr val="tx1"/>
                </a:solidFill>
              </a:rPr>
              <a:t>новаторов</a:t>
            </a:r>
            <a:endParaRPr lang="ru-RU" sz="2000" i="1" noProof="1">
              <a:solidFill>
                <a:schemeClr val="tx1"/>
              </a:solidFill>
            </a:endParaRPr>
          </a:p>
          <a:p>
            <a:pPr rtl="0"/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ru-RU" sz="2000" i="1" noProof="1">
                <a:solidFill>
                  <a:schemeClr val="tx1"/>
                </a:solidFill>
              </a:rPr>
              <a:t>Всех интересующихся смыслом</a:t>
            </a:r>
            <a:endParaRPr lang="en-US" sz="2000" i="1" noProof="1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rtl="0"/>
            <a:r>
              <a:rPr lang="en-US" sz="2000" i="1" noProof="1">
                <a:solidFill>
                  <a:schemeClr val="tx1"/>
                </a:solidFill>
                <a:latin typeface="Arial Rounded MT Bold" panose="020F0704030504030204" pitchFamily="34" charset="0"/>
              </a:rPr>
              <a:t>  </a:t>
            </a:r>
            <a:r>
              <a:rPr lang="ru-RU" sz="2000" i="1" noProof="1">
                <a:solidFill>
                  <a:schemeClr val="tx1"/>
                </a:solidFill>
              </a:rPr>
              <a:t> </a:t>
            </a:r>
            <a:r>
              <a:rPr lang="ru-RU" sz="2000" i="1" noProof="1" smtClean="0">
                <a:solidFill>
                  <a:schemeClr val="tx1"/>
                </a:solidFill>
              </a:rPr>
              <a:t>жизни, </a:t>
            </a:r>
            <a:r>
              <a:rPr lang="ru-RU" sz="2000" i="1" noProof="1">
                <a:solidFill>
                  <a:schemeClr val="tx1"/>
                </a:solidFill>
              </a:rPr>
              <a:t>ее </a:t>
            </a:r>
            <a:r>
              <a:rPr lang="ru-RU" sz="2000" i="1" noProof="1" smtClean="0">
                <a:solidFill>
                  <a:schemeClr val="tx1"/>
                </a:solidFill>
              </a:rPr>
              <a:t>предназначением, ее историей создания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000" i="1" noProof="1" smtClean="0">
                <a:solidFill>
                  <a:schemeClr val="tx1"/>
                </a:solidFill>
              </a:rPr>
              <a:t>Спортсмены, любители ЗОЖ</a:t>
            </a:r>
            <a:endParaRPr lang="ru-RU" sz="2000" i="1" noProof="1">
              <a:solidFill>
                <a:schemeClr val="tx1"/>
              </a:solidFill>
            </a:endParaRPr>
          </a:p>
          <a:p>
            <a:pPr rtl="0"/>
            <a:endParaRPr lang="ru-RU" noProof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0EDFB3-735A-B7F9-1811-55952173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603447"/>
            <a:ext cx="4608512" cy="80648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08B6F8-F38D-7E3A-EAEF-337839274323}"/>
              </a:ext>
            </a:extLst>
          </p:cNvPr>
          <p:cNvSpPr/>
          <p:nvPr/>
        </p:nvSpPr>
        <p:spPr>
          <a:xfrm>
            <a:off x="5901834" y="-387424"/>
            <a:ext cx="4360285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1680" y="-1827584"/>
            <a:ext cx="4114800" cy="5112568"/>
          </a:xfrm>
        </p:spPr>
        <p:txBody>
          <a:bodyPr rtlCol="0"/>
          <a:lstStyle/>
          <a:p>
            <a:pPr algn="l" rtl="0"/>
            <a:r>
              <a:rPr lang="ru-RU" noProof="1">
                <a:solidFill>
                  <a:schemeClr val="bg1"/>
                </a:solidFill>
              </a:rPr>
              <a:t>целевая </a:t>
            </a:r>
            <a:r>
              <a:rPr lang="ru-RU" noProof="1" smtClean="0">
                <a:solidFill>
                  <a:schemeClr val="bg1"/>
                </a:solidFill>
              </a:rPr>
              <a:t>аудиторя</a:t>
            </a:r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9AA54F-105F-0427-08F5-4D6DF0E3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1478" y="1248777"/>
            <a:ext cx="6621294" cy="4412471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FC48510-B166-01A7-6956-17DF5B031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3832" y="1248777"/>
            <a:ext cx="6840760" cy="52765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Новые технологии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400" b="1" i="0" dirty="0" smtClean="0">
                <a:solidFill>
                  <a:srgbClr val="333333"/>
                </a:solidFill>
                <a:effectLst/>
                <a:latin typeface="YS Text"/>
              </a:rPr>
              <a:t>• </a:t>
            </a:r>
            <a:r>
              <a:rPr lang="ru-RU" sz="2400" i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ru-RU" sz="2400" i="1" dirty="0" smtClean="0">
                <a:solidFill>
                  <a:srgbClr val="333333"/>
                </a:solidFill>
                <a:cs typeface="Calibri" panose="020F0502020204030204" pitchFamily="34" charset="0"/>
              </a:rPr>
              <a:t>Новости медицины</a:t>
            </a:r>
            <a:endParaRPr lang="ru-RU" sz="2400" i="1" dirty="0" smtClean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b="1" i="0" dirty="0" smtClean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4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Истории 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успеха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известных  личностей</a:t>
            </a:r>
          </a:p>
          <a:p>
            <a:r>
              <a:rPr lang="ru-RU" sz="2400" b="1" i="0" dirty="0" smtClean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4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Практические советы по 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психологии и саморазвитию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Вдохновляющие путешествия (</a:t>
            </a:r>
            <a:r>
              <a:rPr lang="en-US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mini-trip 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 ключ)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400" b="1" i="0" dirty="0" smtClean="0">
                <a:solidFill>
                  <a:srgbClr val="333333"/>
                </a:solidFill>
                <a:effectLst/>
                <a:latin typeface="YS Text"/>
              </a:rPr>
              <a:t>•</a:t>
            </a:r>
            <a:r>
              <a:rPr lang="en-US" sz="24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Рецепты блюд с  разных уголков мира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Мода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Интересные политические, экономические проекты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Гороскоп</a:t>
            </a:r>
          </a:p>
          <a:p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D9EED7-7497-0028-AFE0-B2E9388C1382}"/>
              </a:ext>
            </a:extLst>
          </p:cNvPr>
          <p:cNvSpPr/>
          <p:nvPr/>
        </p:nvSpPr>
        <p:spPr>
          <a:xfrm>
            <a:off x="5375920" y="116631"/>
            <a:ext cx="5544616" cy="936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ФОРМАТ ИЗДАНИЯ</a:t>
            </a:r>
            <a:endParaRPr lang="ru-RU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Заголовок 42">
            <a:extLst>
              <a:ext uri="{FF2B5EF4-FFF2-40B4-BE49-F238E27FC236}">
                <a16:creationId xmlns:a16="http://schemas.microsoft.com/office/drawing/2014/main" id="{046BD9B3-7142-EECF-43B7-B56FC14D41FC}"/>
              </a:ext>
            </a:extLst>
          </p:cNvPr>
          <p:cNvSpPr txBox="1">
            <a:spLocks/>
          </p:cNvSpPr>
          <p:nvPr/>
        </p:nvSpPr>
        <p:spPr>
          <a:xfrm>
            <a:off x="5231904" y="-1755576"/>
            <a:ext cx="4114800" cy="2700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1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4BD196-2B11-6BC2-2E31-85093502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57" y="0"/>
            <a:ext cx="10874523" cy="6858000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0A649EC-D689-B030-73BD-4523360F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863416"/>
            <a:ext cx="4852614" cy="2561458"/>
          </a:xfrm>
        </p:spPr>
        <p:txBody>
          <a:bodyPr>
            <a:normAutofit lnSpcReduction="10000"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Красивое визуальное оформление помогает лучше воспринимать материал. Наши иллюстрации созданы профессиональными художниками и фотографами, отражающими внутреннее состояние героев статей.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642AB6D-5713-76A8-7635-2C982AECA280}"/>
              </a:ext>
            </a:extLst>
          </p:cNvPr>
          <p:cNvSpPr/>
          <p:nvPr/>
        </p:nvSpPr>
        <p:spPr>
          <a:xfrm>
            <a:off x="1111740" y="-21704"/>
            <a:ext cx="4796314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CBA642-F2D0-1B38-7161-CE00BE907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142" y="-1755576"/>
            <a:ext cx="4114802" cy="669106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Особенности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оформления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58575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5FECBD45-5E08-7CD1-F7DF-E8E15855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8008" y="2564904"/>
            <a:ext cx="5832648" cy="3816424"/>
          </a:xfrm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Москва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Санкт-Петербург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Псков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Самара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40007-1B09-3206-F04E-DD7788CE1DE1}"/>
              </a:ext>
            </a:extLst>
          </p:cNvPr>
          <p:cNvSpPr/>
          <p:nvPr/>
        </p:nvSpPr>
        <p:spPr>
          <a:xfrm>
            <a:off x="6086872" y="-27384"/>
            <a:ext cx="4796314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2C62C96-A7ED-D788-8AD0-27EB5925D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872" y="-819472"/>
            <a:ext cx="4905672" cy="458187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Распространение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b="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3967D7-F4FE-EC34-1653-CE516E91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736" y="-769346"/>
            <a:ext cx="6004388" cy="76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16" y="324034"/>
            <a:ext cx="11151648" cy="80070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/>
              <a:t>Реклама в журнале</a:t>
            </a:r>
            <a:br>
              <a:rPr lang="ru-RU" dirty="0"/>
            </a:br>
            <a:r>
              <a:rPr lang="ru-RU" sz="1800" dirty="0"/>
              <a:t>Размещение рекламных модулей в электронном журнале за 30 календарных дней.</a:t>
            </a:r>
            <a:r>
              <a:rPr lang="ru-RU" dirty="0"/>
              <a:t/>
            </a:r>
            <a:br>
              <a:rPr lang="ru-RU" dirty="0"/>
            </a:br>
            <a:endParaRPr lang="ru-RU" sz="18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14622"/>
              </p:ext>
            </p:extLst>
          </p:nvPr>
        </p:nvGraphicFramePr>
        <p:xfrm>
          <a:off x="1415480" y="1268759"/>
          <a:ext cx="10322183" cy="54060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444229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2168068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2093307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  <a:gridCol w="304211">
                  <a:extLst>
                    <a:ext uri="{9D8B030D-6E8A-4147-A177-3AD203B41FA5}">
                      <a16:colId xmlns:a16="http://schemas.microsoft.com/office/drawing/2014/main" val="1854816357"/>
                    </a:ext>
                  </a:extLst>
                </a:gridCol>
              </a:tblGrid>
              <a:tr h="4499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Формат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Стоимость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Класифайд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Обложка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Вертикальный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70 000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р.х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знак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810757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1ая полоса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Вертикальный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51 000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р. х знак жирным шрифтом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8816050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2ая полоса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Вертикальный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48 000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548530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Разворот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Горизонтальный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95 000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639679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2ой разворот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Горизонтальный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93 000р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187532"/>
                  </a:ext>
                </a:extLst>
              </a:tr>
              <a:tr h="317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Последняя полоса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Вертикальный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000 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794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Рекламная </a:t>
                      </a:r>
                      <a:r>
                        <a:rPr kumimoji="0" lang="ru-RU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статья  1/163(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логотип+контакты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Вертикальный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39 8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91029"/>
                  </a:ext>
                </a:extLst>
              </a:tr>
              <a:tr h="1746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Реклама в проекте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«Непростые истории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простых людей»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соц. сетях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(VK, TG)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логотип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журнале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72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000р.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65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089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ременныйКлассическийБлок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282_TF89082059.potx" id="{67D49B47-FA17-4E5B-80EE-30F76FF2D07D}" vid="{0DD5EBB0-80F9-440D-B756-554016CC0CE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86D9CC-0D9D-4BFE-B3F3-26F480BF8C8A}">
  <ds:schemaRefs>
    <ds:schemaRef ds:uri="http://purl.org/dc/elements/1.1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Современная классическая блочная презентация</Template>
  <TotalTime>1196</TotalTime>
  <Words>432</Words>
  <Application>Microsoft Office PowerPoint</Application>
  <PresentationFormat>Широкоэкранный</PresentationFormat>
  <Paragraphs>96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Aptos</vt:lpstr>
      <vt:lpstr>Arial</vt:lpstr>
      <vt:lpstr>Arial Rounded MT Bold</vt:lpstr>
      <vt:lpstr>Calibri</vt:lpstr>
      <vt:lpstr>Teko SemiBold</vt:lpstr>
      <vt:lpstr>Tw Cen MT</vt:lpstr>
      <vt:lpstr>Univers Condensed</vt:lpstr>
      <vt:lpstr>Verdana</vt:lpstr>
      <vt:lpstr>Wingdings 3</vt:lpstr>
      <vt:lpstr>YS Text</vt:lpstr>
      <vt:lpstr>СовременныйКлассическийБлок-3</vt:lpstr>
      <vt:lpstr>Презентация PowerPoint</vt:lpstr>
      <vt:lpstr>О ЖУРНАЛЕ  www.multimedia – journal.ru</vt:lpstr>
      <vt:lpstr>ОСНОВНАЯ КОНЦЕПЦИЯ</vt:lpstr>
      <vt:lpstr>КЛЮЧЕВЫЕ ТЕМЫ:</vt:lpstr>
      <vt:lpstr>целевая аудиторя</vt:lpstr>
      <vt:lpstr>Презентация PowerPoint</vt:lpstr>
      <vt:lpstr>Особенности  оформления  </vt:lpstr>
      <vt:lpstr>Распространение  </vt:lpstr>
      <vt:lpstr>Реклама в журнале Размещение рекламных модулей в электронном журнале за 30 календарных дней.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Розенберг</dc:creator>
  <cp:lastModifiedBy>Maksim</cp:lastModifiedBy>
  <cp:revision>47</cp:revision>
  <dcterms:created xsi:type="dcterms:W3CDTF">2025-05-06T16:58:31Z</dcterms:created>
  <dcterms:modified xsi:type="dcterms:W3CDTF">2026-07-23T10:07:12Z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